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20"/>
  </p:notesMasterIdLst>
  <p:sldIdLst>
    <p:sldId id="256" r:id="rId2"/>
    <p:sldId id="257" r:id="rId3"/>
    <p:sldId id="278" r:id="rId4"/>
    <p:sldId id="270" r:id="rId5"/>
    <p:sldId id="258" r:id="rId6"/>
    <p:sldId id="259" r:id="rId7"/>
    <p:sldId id="280" r:id="rId8"/>
    <p:sldId id="281" r:id="rId9"/>
    <p:sldId id="282" r:id="rId10"/>
    <p:sldId id="283" r:id="rId11"/>
    <p:sldId id="287" r:id="rId12"/>
    <p:sldId id="288" r:id="rId13"/>
    <p:sldId id="289" r:id="rId14"/>
    <p:sldId id="290" r:id="rId15"/>
    <p:sldId id="291" r:id="rId16"/>
    <p:sldId id="286" r:id="rId17"/>
    <p:sldId id="292" r:id="rId18"/>
    <p:sldId id="271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94"/>
    <p:restoredTop sz="94708"/>
  </p:normalViewPr>
  <p:slideViewPr>
    <p:cSldViewPr snapToGrid="0" snapToObjects="1">
      <p:cViewPr>
        <p:scale>
          <a:sx n="138" d="100"/>
          <a:sy n="138" d="100"/>
        </p:scale>
        <p:origin x="144" y="-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dirty="0" smtClean="0"/>
              <a:t>Aesthetics:</a:t>
            </a:r>
            <a:r>
              <a:rPr lang="en-US" baseline="0" dirty="0" smtClean="0"/>
              <a:t> the x and y locations of a point are themselves aesthetics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4051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dirty="0" smtClean="0"/>
              <a:t>We went over a lot of this a couple months ago with Marieke </a:t>
            </a:r>
            <a:endParaRPr lang="en-US" baseline="0" dirty="0" smtClean="0"/>
          </a:p>
          <a:p>
            <a:pPr marL="171450" lvl="0" indent="-171450">
              <a:spcBef>
                <a:spcPts val="0"/>
              </a:spcBef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68528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dirty="0" smtClean="0"/>
              <a:t>We went over a lot of this a couple months ago with Marieke </a:t>
            </a:r>
            <a:endParaRPr lang="en-US" baseline="0" dirty="0" smtClean="0"/>
          </a:p>
          <a:p>
            <a:pPr marL="171450" lvl="0" indent="-171450">
              <a:spcBef>
                <a:spcPts val="0"/>
              </a:spcBef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9096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230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7876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72381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dirty="0" smtClean="0"/>
              <a:t>Required</a:t>
            </a:r>
            <a:r>
              <a:rPr lang="en-US" baseline="0" dirty="0" smtClean="0"/>
              <a:t> packages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37583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dirty="0" smtClean="0"/>
              <a:t>Classroom style,</a:t>
            </a:r>
            <a:r>
              <a:rPr lang="en-US" baseline="0" dirty="0" smtClean="0"/>
              <a:t> where someone ”teaches” us a chapter</a:t>
            </a:r>
          </a:p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baseline="0" dirty="0" smtClean="0"/>
              <a:t>Like today: go through notes and answer questions</a:t>
            </a:r>
          </a:p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baseline="0" dirty="0" smtClean="0"/>
              <a:t>Work through it independently or in small groups during this time</a:t>
            </a:r>
          </a:p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baseline="0" dirty="0" smtClean="0"/>
              <a:t>Work through it together, question by question?</a:t>
            </a:r>
          </a:p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baseline="0" dirty="0" smtClean="0"/>
              <a:t>Alternative location? Coffee shop? Work session?</a:t>
            </a:r>
          </a:p>
        </p:txBody>
      </p:sp>
    </p:spTree>
    <p:extLst>
      <p:ext uri="{BB962C8B-B14F-4D97-AF65-F5344CB8AC3E}">
        <p14:creationId xmlns:p14="http://schemas.microsoft.com/office/powerpoint/2010/main" val="14561504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Ask about experience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Fix hand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892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dirty="0" smtClean="0"/>
              <a:t>She reached out to me personally about being</a:t>
            </a:r>
            <a:r>
              <a:rPr lang="en-US" baseline="0" dirty="0" smtClean="0"/>
              <a:t> involved, she’s from Harrisonburg and will be coming down to some of our Meetups</a:t>
            </a:r>
          </a:p>
          <a:p>
            <a:pPr marL="171450" lvl="0" indent="-171450">
              <a:spcBef>
                <a:spcPts val="0"/>
              </a:spcBef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1319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921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lvl="0" indent="-171450">
              <a:spcBef>
                <a:spcPts val="0"/>
              </a:spcBef>
              <a:buFontTx/>
              <a:buChar char="-"/>
            </a:pPr>
            <a:r>
              <a:rPr lang="en-US" dirty="0" smtClean="0"/>
              <a:t>- Note smaller chapters will be combined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27984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55200" y="2856150"/>
            <a:ext cx="54300" cy="11919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48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2pPr>
            <a:lvl3pPr lvl="2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3pPr>
            <a:lvl4pPr lvl="3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4pPr>
            <a:lvl5pPr lvl="4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5pPr>
            <a:lvl6pPr lvl="5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6pPr>
            <a:lvl7pPr lvl="6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7pPr>
            <a:lvl8pPr lvl="7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8pPr>
            <a:lvl9pPr lvl="8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pic>
        <p:nvPicPr>
          <p:cNvPr id="12" name="Shape 12" descr="downloa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8100" y="357500"/>
            <a:ext cx="2858575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500" cy="519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" name="Shape 6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5" name="Shape 6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655200" y="1417200"/>
            <a:ext cx="54300" cy="13632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36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Font typeface="Helvetica Neue"/>
              <a:buNone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18" name="Shape 1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1261050" y="905750"/>
            <a:ext cx="5404500" cy="2744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/>
          <p:nvPr/>
        </p:nvSpPr>
        <p:spPr>
          <a:xfrm>
            <a:off x="439873" y="58994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 b="1">
                <a:solidFill>
                  <a:srgbClr val="56245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</a:p>
        </p:txBody>
      </p:sp>
      <p:sp>
        <p:nvSpPr>
          <p:cNvPr id="23" name="Shape 23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4" name="Shape 24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Font typeface="Helvetica Neue"/>
              <a:defRPr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" name="Shape 29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92025" y="1610450"/>
            <a:ext cx="2257200" cy="3315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064886" y="1610450"/>
            <a:ext cx="2257200" cy="3315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5437746" y="1610450"/>
            <a:ext cx="2257200" cy="3315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1" name="Shape 4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2" name="Shape 4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6" name="Shape 46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colo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0" name="Shape 50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1" name="Shape 51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half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5" name="Shape 5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8" name="Shape 5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SzPct val="100000"/>
              <a:buFont typeface="Helvetica Neue"/>
              <a:buNone/>
              <a:defRPr sz="2600" b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100" cy="3148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▫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▸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 flipH="1">
            <a:off x="8575069" y="4574175"/>
            <a:ext cx="569400" cy="569400"/>
          </a:xfrm>
          <a:prstGeom prst="rtTriangle">
            <a:avLst/>
          </a:prstGeom>
          <a:solidFill>
            <a:srgbClr val="88398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rladies.org" TargetMode="External"/><Relationship Id="rId4" Type="http://schemas.openxmlformats.org/officeDocument/2006/relationships/hyperlink" Target="https://twitter.com/RLadiesCville" TargetMode="External"/><Relationship Id="rId5" Type="http://schemas.openxmlformats.org/officeDocument/2006/relationships/hyperlink" Target="https://www.meetup.com/rladies-charlottesville/" TargetMode="External"/><Relationship Id="rId6" Type="http://schemas.openxmlformats.org/officeDocument/2006/relationships/hyperlink" Target="https://github.com/rladies-charlottesville" TargetMode="External"/><Relationship Id="rId7" Type="http://schemas.openxmlformats.org/officeDocument/2006/relationships/hyperlink" Target="mailto:charlottesville@rladies.org" TargetMode="External"/><Relationship Id="rId8" Type="http://schemas.openxmlformats.org/officeDocument/2006/relationships/hyperlink" Target="mailto:samantha@rladies.org" TargetMode="External"/><Relationship Id="rId9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r4ds.had.co.nz/" TargetMode="External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69798"/>
            <a:ext cx="83820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/>
              <a:t>Summer of Data Science Book Club</a:t>
            </a:r>
            <a:br>
              <a:rPr lang="en-US" sz="3600" dirty="0" smtClean="0"/>
            </a:br>
            <a:r>
              <a:rPr lang="en-US" sz="3600" dirty="0" smtClean="0"/>
              <a:t>Ch. 1: Data Visualization with ggplot2</a:t>
            </a:r>
            <a:endParaRPr lang="en" sz="3600" dirty="0"/>
          </a:p>
        </p:txBody>
      </p:sp>
      <p:sp>
        <p:nvSpPr>
          <p:cNvPr id="74" name="Shape 74"/>
          <p:cNvSpPr txBox="1"/>
          <p:nvPr/>
        </p:nvSpPr>
        <p:spPr>
          <a:xfrm>
            <a:off x="578999" y="368875"/>
            <a:ext cx="4972055" cy="950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 dirty="0"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rPr>
              <a:t>library</a:t>
            </a:r>
            <a:r>
              <a:rPr lang="en" sz="1600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sz="1600" dirty="0" err="1"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lang="en" sz="1600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sz="1600" dirty="0"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600" dirty="0" err="1">
                <a:latin typeface="Courier"/>
                <a:ea typeface="Courier"/>
                <a:cs typeface="Courier"/>
                <a:sym typeface="Courier"/>
              </a:rPr>
              <a:t>rladies_global</a:t>
            </a:r>
            <a:r>
              <a:rPr lang="en" sz="160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" sz="1600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 dirty="0">
                <a:latin typeface="Courier"/>
                <a:ea typeface="Courier"/>
                <a:cs typeface="Courier"/>
                <a:sym typeface="Courier"/>
              </a:rPr>
              <a:t>  filter</a:t>
            </a:r>
            <a:r>
              <a:rPr lang="en" sz="1600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sz="1600" dirty="0">
                <a:latin typeface="Courier"/>
                <a:ea typeface="Courier"/>
                <a:cs typeface="Courier"/>
                <a:sym typeface="Courier"/>
              </a:rPr>
              <a:t>city == </a:t>
            </a:r>
            <a:r>
              <a:rPr lang="en" sz="1600" dirty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'Charlottesville'</a:t>
            </a:r>
            <a:r>
              <a:rPr lang="en" sz="1600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</p:txBody>
      </p:sp>
      <p:sp>
        <p:nvSpPr>
          <p:cNvPr id="75" name="Shape 75"/>
          <p:cNvSpPr txBox="1">
            <a:spLocks noGrp="1"/>
          </p:cNvSpPr>
          <p:nvPr>
            <p:ph type="subTitle" idx="4294967295"/>
          </p:nvPr>
        </p:nvSpPr>
        <p:spPr>
          <a:xfrm>
            <a:off x="756000" y="4127000"/>
            <a:ext cx="7632000" cy="78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smtClean="0"/>
              <a:t>July 2, 2018</a:t>
            </a:r>
            <a:endParaRPr lang="en" dirty="0"/>
          </a:p>
        </p:txBody>
      </p:sp>
      <p:sp>
        <p:nvSpPr>
          <p:cNvPr id="4" name="TextBox 3"/>
          <p:cNvSpPr txBox="1"/>
          <p:nvPr/>
        </p:nvSpPr>
        <p:spPr>
          <a:xfrm>
            <a:off x="7489380" y="1165686"/>
            <a:ext cx="16546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75000"/>
                  </a:schemeClr>
                </a:solidFill>
                <a:latin typeface="Lucida Handwriting" charset="0"/>
                <a:ea typeface="Lucida Handwriting" charset="0"/>
                <a:cs typeface="Lucida Handwriting" charset="0"/>
              </a:rPr>
              <a:t>Charlottesville</a:t>
            </a:r>
            <a:endParaRPr lang="en-US" dirty="0">
              <a:solidFill>
                <a:schemeClr val="tx2">
                  <a:lumMod val="75000"/>
                </a:schemeClr>
              </a:solidFill>
              <a:latin typeface="Lucida Handwriting" charset="0"/>
              <a:ea typeface="Lucida Handwriting" charset="0"/>
              <a:cs typeface="Lucida Handwriting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7823902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The Layered Grammar </a:t>
            </a:r>
            <a:r>
              <a:rPr lang="en-US" sz="3600" smtClean="0">
                <a:solidFill>
                  <a:srgbClr val="88398A"/>
                </a:solidFill>
              </a:rPr>
              <a:t>of Graphics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554182" y="1191491"/>
            <a:ext cx="7010400" cy="112683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You can uniquely describe any plot as a combination of a </a:t>
            </a:r>
            <a:r>
              <a:rPr lang="en-US" b="1" dirty="0" smtClean="0"/>
              <a:t>dataset</a:t>
            </a:r>
            <a:r>
              <a:rPr lang="en-US" dirty="0" smtClean="0"/>
              <a:t>, a </a:t>
            </a:r>
            <a:r>
              <a:rPr lang="en-US" b="1" dirty="0" err="1" smtClean="0"/>
              <a:t>geom</a:t>
            </a:r>
            <a:r>
              <a:rPr lang="en-US" dirty="0" smtClean="0"/>
              <a:t>, a </a:t>
            </a:r>
            <a:r>
              <a:rPr lang="en-US" b="1" dirty="0" smtClean="0"/>
              <a:t>set of mappings</a:t>
            </a:r>
            <a:r>
              <a:rPr lang="en-US" dirty="0" smtClean="0"/>
              <a:t>, a </a:t>
            </a:r>
            <a:r>
              <a:rPr lang="en-US" b="1" dirty="0" smtClean="0"/>
              <a:t>stat</a:t>
            </a:r>
            <a:r>
              <a:rPr lang="en-US" dirty="0" smtClean="0"/>
              <a:t>, a </a:t>
            </a:r>
            <a:r>
              <a:rPr lang="en-US" b="1" dirty="0" smtClean="0"/>
              <a:t>position adjustment</a:t>
            </a:r>
            <a:r>
              <a:rPr lang="en-US" dirty="0" smtClean="0"/>
              <a:t>, a </a:t>
            </a:r>
            <a:r>
              <a:rPr lang="en-US" b="1" dirty="0" smtClean="0"/>
              <a:t>coordinate system</a:t>
            </a:r>
            <a:r>
              <a:rPr lang="en-US" dirty="0" smtClean="0"/>
              <a:t>, and a </a:t>
            </a:r>
            <a:r>
              <a:rPr lang="en-US" b="1" dirty="0" smtClean="0"/>
              <a:t>faceting scheme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endParaRPr lang="en-US" dirty="0" smtClean="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194" y="2660073"/>
            <a:ext cx="35560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94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7823902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ggplot2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554181" y="1191490"/>
            <a:ext cx="8220363" cy="340821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Loaded from the </a:t>
            </a:r>
            <a:r>
              <a:rPr lang="en-US" dirty="0" err="1" smtClean="0"/>
              <a:t>tidyverse</a:t>
            </a:r>
            <a:r>
              <a:rPr lang="en-US" dirty="0" smtClean="0"/>
              <a:t> package: library(</a:t>
            </a:r>
            <a:r>
              <a:rPr lang="en-US" dirty="0" err="1" smtClean="0"/>
              <a:t>tidyverse</a:t>
            </a:r>
            <a:r>
              <a:rPr lang="en-US" dirty="0" smtClean="0"/>
              <a:t>)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b="1" dirty="0" smtClean="0"/>
              <a:t>Aesthetic Mappings</a:t>
            </a:r>
            <a:r>
              <a:rPr lang="en-US" dirty="0" smtClean="0"/>
              <a:t>: visual property of objects in your plot </a:t>
            </a:r>
            <a:r>
              <a:rPr lang="mr-IN" dirty="0" smtClean="0"/>
              <a:t>–</a:t>
            </a:r>
            <a:r>
              <a:rPr lang="en-US" dirty="0" smtClean="0"/>
              <a:t> levels 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b="1" dirty="0" smtClean="0"/>
              <a:t>Facets</a:t>
            </a:r>
            <a:r>
              <a:rPr lang="en-US" dirty="0" smtClean="0"/>
              <a:t>: subplots that each display one subset of the data</a:t>
            </a:r>
            <a:r>
              <a:rPr lang="en-US" dirty="0" smtClean="0"/>
              <a:t> </a:t>
            </a:r>
          </a:p>
          <a:p>
            <a:pPr marL="457200" indent="-342900">
              <a:lnSpc>
                <a:spcPct val="115000"/>
              </a:lnSpc>
            </a:pPr>
            <a:r>
              <a:rPr lang="en-US" b="1" dirty="0" err="1" smtClean="0"/>
              <a:t>Geoms</a:t>
            </a:r>
            <a:r>
              <a:rPr lang="en-US" dirty="0" smtClean="0"/>
              <a:t>: </a:t>
            </a:r>
            <a:r>
              <a:rPr lang="en-US" dirty="0"/>
              <a:t>geometric object that a plot </a:t>
            </a:r>
            <a:r>
              <a:rPr lang="en-US" dirty="0" smtClean="0"/>
              <a:t>uses </a:t>
            </a:r>
            <a:r>
              <a:rPr lang="en-US" dirty="0"/>
              <a:t>to represent </a:t>
            </a:r>
            <a:r>
              <a:rPr lang="en-US" dirty="0" smtClean="0"/>
              <a:t>data, i.e. the type of graph (</a:t>
            </a:r>
            <a:r>
              <a:rPr lang="en-US" dirty="0" err="1" smtClean="0"/>
              <a:t>barplot</a:t>
            </a:r>
            <a:r>
              <a:rPr lang="en-US" dirty="0" smtClean="0"/>
              <a:t>, scatterplot, line graph, etc.)</a:t>
            </a:r>
          </a:p>
          <a:p>
            <a:pPr marL="457200" indent="-342900">
              <a:lnSpc>
                <a:spcPct val="115000"/>
              </a:lnSpc>
            </a:pPr>
            <a:r>
              <a:rPr lang="en-US" b="1" dirty="0" smtClean="0"/>
              <a:t>Stats</a:t>
            </a:r>
            <a:r>
              <a:rPr lang="en-US" dirty="0" smtClean="0"/>
              <a:t>: summarize the data (with </a:t>
            </a:r>
            <a:r>
              <a:rPr lang="en-US" dirty="0" err="1" smtClean="0"/>
              <a:t>geom</a:t>
            </a:r>
            <a:r>
              <a:rPr lang="en-US" dirty="0" smtClean="0"/>
              <a:t>)</a:t>
            </a:r>
          </a:p>
          <a:p>
            <a:pPr marL="457200" indent="-342900">
              <a:lnSpc>
                <a:spcPct val="115000"/>
              </a:lnSpc>
            </a:pPr>
            <a:r>
              <a:rPr lang="en-US" b="1" dirty="0" smtClean="0"/>
              <a:t>Coordinate Systems</a:t>
            </a:r>
            <a:r>
              <a:rPr lang="en-US" dirty="0" smtClean="0"/>
              <a:t>: default is Cartesian (x and y act independently), however can be flipped to create something more interesting</a:t>
            </a:r>
          </a:p>
          <a:p>
            <a:pPr marL="457200" indent="-342900">
              <a:lnSpc>
                <a:spcPct val="115000"/>
              </a:lnSpc>
            </a:pPr>
            <a:endParaRPr lang="en-US" b="1" dirty="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6130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7823902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Aesthetic Mappings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554182" y="1191490"/>
            <a:ext cx="7010400" cy="230909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Color, point size, shape, etc. 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err="1" smtClean="0"/>
              <a:t>aes</a:t>
            </a:r>
            <a:r>
              <a:rPr lang="en-US" dirty="0" smtClean="0"/>
              <a:t>() gathers together each of the aesthetic mappings used by a layer and passes them to the layer’s mapping argument</a:t>
            </a:r>
            <a:endParaRPr lang="en-US" dirty="0" smtClean="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The x and y locations of points are themselves aesthetics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To set an aesthetic manually, put it outside of </a:t>
            </a:r>
            <a:r>
              <a:rPr lang="en-US" dirty="0" err="1" smtClean="0"/>
              <a:t>aes</a:t>
            </a:r>
            <a:r>
              <a:rPr lang="en-US" dirty="0" smtClean="0"/>
              <a:t>()</a:t>
            </a:r>
            <a:endParaRPr lang="en-US" dirty="0" smtClean="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34428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7823902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Facets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554182" y="1191490"/>
            <a:ext cx="7010400" cy="230909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Particularly useful for categorical variables 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To facet by a single variable, use </a:t>
            </a:r>
            <a:r>
              <a:rPr lang="en-US" dirty="0" err="1" smtClean="0"/>
              <a:t>facet_wrap</a:t>
            </a:r>
            <a:r>
              <a:rPr lang="en-US" dirty="0" smtClean="0"/>
              <a:t>()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To facet on the combination of two variables, use </a:t>
            </a:r>
            <a:r>
              <a:rPr lang="en-US" dirty="0" err="1" smtClean="0"/>
              <a:t>facet_grid</a:t>
            </a:r>
            <a:r>
              <a:rPr lang="en-US" dirty="0" smtClean="0"/>
              <a:t>() with ~ to separate your variables</a:t>
            </a:r>
          </a:p>
        </p:txBody>
      </p:sp>
    </p:spTree>
    <p:extLst>
      <p:ext uri="{BB962C8B-B14F-4D97-AF65-F5344CB8AC3E}">
        <p14:creationId xmlns:p14="http://schemas.microsoft.com/office/powerpoint/2010/main" val="1274286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7823902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Geometric Objects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554181" y="1191490"/>
            <a:ext cx="7158183" cy="329738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You can use different </a:t>
            </a:r>
            <a:r>
              <a:rPr lang="en-US" dirty="0" err="1" smtClean="0"/>
              <a:t>geoms</a:t>
            </a:r>
            <a:r>
              <a:rPr lang="en-US" dirty="0" smtClean="0"/>
              <a:t> to plot the same data (EX. point vs. smooth)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Every </a:t>
            </a:r>
            <a:r>
              <a:rPr lang="en-US" dirty="0" err="1" smtClean="0"/>
              <a:t>geom</a:t>
            </a:r>
            <a:r>
              <a:rPr lang="en-US" dirty="0" smtClean="0"/>
              <a:t> takes a mapping argument 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If you place mappings in a </a:t>
            </a:r>
            <a:r>
              <a:rPr lang="en-US" dirty="0" err="1" smtClean="0"/>
              <a:t>geom</a:t>
            </a:r>
            <a:r>
              <a:rPr lang="en-US" dirty="0" smtClean="0"/>
              <a:t> function, ggplot2 will treat them as local mappings for that layer only (so you can show diff aesthetics in diff layers)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b="1" dirty="0" smtClean="0"/>
              <a:t>Every </a:t>
            </a:r>
            <a:r>
              <a:rPr lang="en-US" b="1" dirty="0" err="1" smtClean="0"/>
              <a:t>geom</a:t>
            </a:r>
            <a:r>
              <a:rPr lang="en-US" b="1" dirty="0" smtClean="0"/>
              <a:t> has a default stat and every stat has a default </a:t>
            </a:r>
            <a:r>
              <a:rPr lang="en-US" b="1" dirty="0" err="1" smtClean="0"/>
              <a:t>geom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271362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7823902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Statistical Transformations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554181" y="1191490"/>
            <a:ext cx="7158183" cy="329738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>
              <a:lnSpc>
                <a:spcPct val="115000"/>
              </a:lnSpc>
            </a:pPr>
            <a:r>
              <a:rPr lang="en-US" dirty="0"/>
              <a:t>S</a:t>
            </a:r>
            <a:r>
              <a:rPr lang="en-US" dirty="0" smtClean="0"/>
              <a:t>ummarize </a:t>
            </a:r>
            <a:r>
              <a:rPr lang="en-US" dirty="0"/>
              <a:t>the data in different ways </a:t>
            </a:r>
            <a:r>
              <a:rPr lang="en-US" dirty="0" smtClean="0"/>
              <a:t>(EX. counts, loess line, confidence intervals, etc.)</a:t>
            </a:r>
          </a:p>
          <a:p>
            <a:pPr marL="457200" lvl="0" indent="-342900">
              <a:lnSpc>
                <a:spcPct val="115000"/>
              </a:lnSpc>
            </a:pPr>
            <a:r>
              <a:rPr lang="en-US" dirty="0" smtClean="0"/>
              <a:t>Generally interchangeable with </a:t>
            </a:r>
            <a:r>
              <a:rPr lang="en-US" dirty="0" err="1" smtClean="0"/>
              <a:t>Geoms</a:t>
            </a:r>
            <a:r>
              <a:rPr lang="en-US" dirty="0" smtClean="0"/>
              <a:t> unless you need to override the default stat or mappings </a:t>
            </a:r>
          </a:p>
        </p:txBody>
      </p:sp>
    </p:spTree>
    <p:extLst>
      <p:ext uri="{BB962C8B-B14F-4D97-AF65-F5344CB8AC3E}">
        <p14:creationId xmlns:p14="http://schemas.microsoft.com/office/powerpoint/2010/main" val="373949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7823902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Coordinate Systems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295564" y="1191491"/>
            <a:ext cx="8636000" cy="3315854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>
              <a:lnSpc>
                <a:spcPct val="115000"/>
              </a:lnSpc>
            </a:pPr>
            <a:r>
              <a:rPr lang="en-US" dirty="0" err="1" smtClean="0"/>
              <a:t>coord_flip</a:t>
            </a:r>
            <a:r>
              <a:rPr lang="en-US" dirty="0" smtClean="0"/>
              <a:t>() switches x and y axis </a:t>
            </a:r>
            <a:r>
              <a:rPr lang="mr-IN" dirty="0" smtClean="0"/>
              <a:t>–</a:t>
            </a:r>
            <a:r>
              <a:rPr lang="en-US" dirty="0" smtClean="0"/>
              <a:t> useful for horizontal boxplots</a:t>
            </a:r>
          </a:p>
          <a:p>
            <a:pPr marL="457200" lvl="0" indent="-342900">
              <a:lnSpc>
                <a:spcPct val="115000"/>
              </a:lnSpc>
            </a:pPr>
            <a:r>
              <a:rPr lang="en-US" dirty="0" err="1" smtClean="0"/>
              <a:t>coord_quickmap</a:t>
            </a:r>
            <a:r>
              <a:rPr lang="en-US" dirty="0" smtClean="0"/>
              <a:t>() sets aspect ratio correctly for maps</a:t>
            </a:r>
            <a:r>
              <a:rPr lang="en-US" dirty="0"/>
              <a:t> </a:t>
            </a:r>
            <a:r>
              <a:rPr lang="en-US" dirty="0" smtClean="0"/>
              <a:t>- spatial data</a:t>
            </a:r>
          </a:p>
          <a:p>
            <a:pPr marL="457200" lvl="0" indent="-342900">
              <a:lnSpc>
                <a:spcPct val="115000"/>
              </a:lnSpc>
            </a:pPr>
            <a:r>
              <a:rPr lang="en-US" dirty="0" err="1" smtClean="0"/>
              <a:t>coord_polar</a:t>
            </a:r>
            <a:r>
              <a:rPr lang="en-US" dirty="0" smtClean="0"/>
              <a:t>() used polar coordinates </a:t>
            </a:r>
            <a:r>
              <a:rPr lang="mr-IN" dirty="0" smtClean="0"/>
              <a:t>–</a:t>
            </a:r>
            <a:r>
              <a:rPr lang="en-US" dirty="0" smtClean="0"/>
              <a:t> pie chart</a:t>
            </a:r>
          </a:p>
        </p:txBody>
      </p:sp>
    </p:spTree>
    <p:extLst>
      <p:ext uri="{BB962C8B-B14F-4D97-AF65-F5344CB8AC3E}">
        <p14:creationId xmlns:p14="http://schemas.microsoft.com/office/powerpoint/2010/main" val="1711497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7823902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Next Steps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295564" y="1191491"/>
            <a:ext cx="8636000" cy="3315854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>
              <a:lnSpc>
                <a:spcPct val="115000"/>
              </a:lnSpc>
            </a:pPr>
            <a:r>
              <a:rPr lang="en-US" dirty="0" smtClean="0"/>
              <a:t>What is the best layout and structure for you? </a:t>
            </a:r>
          </a:p>
          <a:p>
            <a:pPr marL="457200" lvl="0" indent="-342900">
              <a:lnSpc>
                <a:spcPct val="115000"/>
              </a:lnSpc>
            </a:pPr>
            <a:r>
              <a:rPr lang="en-US" b="1" dirty="0" smtClean="0"/>
              <a:t>Do you want to lead a chapter session? </a:t>
            </a:r>
          </a:p>
          <a:p>
            <a:pPr marL="457200" lvl="0" indent="-342900">
              <a:lnSpc>
                <a:spcPct val="115000"/>
              </a:lnSpc>
            </a:pPr>
            <a:r>
              <a:rPr lang="en-US" dirty="0" smtClean="0"/>
              <a:t>Does this day/time/location work?</a:t>
            </a:r>
          </a:p>
          <a:p>
            <a:pPr marL="457200" lvl="0" indent="-342900">
              <a:lnSpc>
                <a:spcPct val="115000"/>
              </a:lnSpc>
            </a:pPr>
            <a:r>
              <a:rPr lang="en-US" dirty="0" smtClean="0"/>
              <a:t>Next session: </a:t>
            </a:r>
            <a:r>
              <a:rPr lang="en-US" b="1" dirty="0" smtClean="0"/>
              <a:t>Monday July 16, 5:30pm</a:t>
            </a:r>
          </a:p>
          <a:p>
            <a:pPr marL="457200" lvl="0" indent="-342900">
              <a:lnSpc>
                <a:spcPct val="115000"/>
              </a:lnSpc>
            </a:pPr>
            <a:r>
              <a:rPr lang="en-US" dirty="0" smtClean="0"/>
              <a:t>Topic: </a:t>
            </a:r>
            <a:r>
              <a:rPr lang="en-US" b="1" dirty="0" smtClean="0"/>
              <a:t>Workflows: Basics, Scripts, and Projects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467944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517200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rgbClr val="88398A"/>
                </a:solidFill>
              </a:rPr>
              <a:t>Find us online!</a:t>
            </a: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38275" y="1368975"/>
            <a:ext cx="6751200" cy="3148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b="1" dirty="0"/>
              <a:t>Website</a:t>
            </a:r>
            <a:r>
              <a:rPr lang="en" dirty="0"/>
              <a:t>: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https://rladies.org</a:t>
            </a:r>
          </a:p>
          <a:p>
            <a: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 b="1" dirty="0"/>
              <a:t>Want to help create an R-Ladies Charlottesville site?</a:t>
            </a:r>
          </a:p>
          <a:p>
            <a:pPr marL="457200" lvl="0" indent="-342900" rtl="0">
              <a:lnSpc>
                <a:spcPct val="115000"/>
              </a:lnSpc>
              <a:spcBef>
                <a:spcPts val="1000"/>
              </a:spcBef>
              <a:buSzPct val="100000"/>
            </a:pPr>
            <a:r>
              <a:rPr lang="en" b="1" dirty="0"/>
              <a:t>Twitter:</a:t>
            </a: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4"/>
              </a:rPr>
              <a:t>@RLadiesCville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b="1" dirty="0"/>
              <a:t>Meetup:</a:t>
            </a: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5"/>
              </a:rPr>
              <a:t>https://www.meetup.com/rladies-charlottesville/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b="1" dirty="0" err="1"/>
              <a:t>Github</a:t>
            </a:r>
            <a:r>
              <a:rPr lang="en" b="1" dirty="0"/>
              <a:t>:</a:t>
            </a:r>
            <a:r>
              <a:rPr lang="en" dirty="0"/>
              <a:t>  </a:t>
            </a:r>
            <a:r>
              <a:rPr lang="en" u="sng" dirty="0">
                <a:solidFill>
                  <a:schemeClr val="hlink"/>
                </a:solidFill>
                <a:hlinkClick r:id="rId6"/>
              </a:rPr>
              <a:t>https://github.com/rladies-charlottesville</a:t>
            </a:r>
          </a:p>
          <a:p>
            <a:pPr marL="914400" lvl="1" indent="-342900" rtl="0">
              <a:lnSpc>
                <a:spcPct val="115000"/>
              </a:lnSpc>
              <a:spcBef>
                <a:spcPts val="0"/>
              </a:spcBef>
              <a:buSzPct val="128571"/>
            </a:pPr>
            <a:r>
              <a:rPr lang="en" sz="1400" dirty="0"/>
              <a:t>Slides to be posted here</a:t>
            </a:r>
          </a:p>
          <a:p>
            <a:pPr marL="914400" lvl="1" indent="-3175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 dirty="0"/>
              <a:t>Check out the R crossword puzzle from </a:t>
            </a:r>
            <a:r>
              <a:rPr lang="en" sz="1400" dirty="0" err="1"/>
              <a:t>RLadiesDC</a:t>
            </a:r>
            <a:r>
              <a:rPr lang="en" sz="1400" dirty="0"/>
              <a:t>!</a:t>
            </a:r>
          </a:p>
          <a:p>
            <a:pPr marL="457200" lvl="0" indent="-342900" rtl="0">
              <a:lnSpc>
                <a:spcPct val="115000"/>
              </a:lnSpc>
              <a:spcBef>
                <a:spcPts val="1000"/>
              </a:spcBef>
              <a:buSzPct val="100000"/>
            </a:pPr>
            <a:r>
              <a:rPr lang="en" b="1" dirty="0"/>
              <a:t>Email:</a:t>
            </a:r>
            <a:r>
              <a:rPr lang="en" dirty="0"/>
              <a:t> </a:t>
            </a:r>
            <a:r>
              <a:rPr lang="en" u="sng" dirty="0">
                <a:solidFill>
                  <a:schemeClr val="hlink"/>
                </a:solidFill>
                <a:hlinkClick r:id="rId7"/>
              </a:rPr>
              <a:t>charlottesville@rladies.org</a:t>
            </a:r>
            <a:r>
              <a:rPr lang="en" dirty="0"/>
              <a:t>/ </a:t>
            </a:r>
            <a:r>
              <a:rPr lang="en" u="sng" dirty="0">
                <a:solidFill>
                  <a:schemeClr val="hlink"/>
                </a:solidFill>
                <a:hlinkClick r:id="rId8"/>
              </a:rPr>
              <a:t>samantha@rladies.org</a:t>
            </a:r>
            <a:r>
              <a:rPr lang="en" dirty="0"/>
              <a:t>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187" name="Shape 18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86550" y="92200"/>
            <a:ext cx="3344748" cy="173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ctrTitle" idx="4294967295"/>
          </p:nvPr>
        </p:nvSpPr>
        <p:spPr>
          <a:xfrm>
            <a:off x="2361750" y="1211750"/>
            <a:ext cx="5326800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200">
                <a:solidFill>
                  <a:srgbClr val="88398A"/>
                </a:solidFill>
              </a:rPr>
              <a:t>Welcome!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subTitle" idx="4294967295"/>
          </p:nvPr>
        </p:nvSpPr>
        <p:spPr>
          <a:xfrm>
            <a:off x="2361750" y="2289100"/>
            <a:ext cx="5400600" cy="2243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0"/>
              </a:spcBef>
            </a:pPr>
            <a:r>
              <a:rPr lang="en-US" dirty="0" smtClean="0">
                <a:solidFill>
                  <a:srgbClr val="000000"/>
                </a:solidFill>
              </a:rPr>
              <a:t>Pick up a temporary parking pass</a:t>
            </a:r>
          </a:p>
          <a:p>
            <a:pPr marL="285750" indent="-285750">
              <a:spcBef>
                <a:spcPts val="0"/>
              </a:spcBef>
            </a:pPr>
            <a:r>
              <a:rPr lang="en-US" dirty="0" err="1" smtClean="0">
                <a:solidFill>
                  <a:srgbClr val="000000"/>
                </a:solidFill>
              </a:rPr>
              <a:t>Wifi</a:t>
            </a:r>
            <a:r>
              <a:rPr lang="en-US" dirty="0" smtClean="0">
                <a:solidFill>
                  <a:srgbClr val="000000"/>
                </a:solidFill>
              </a:rPr>
              <a:t>: </a:t>
            </a:r>
            <a:r>
              <a:rPr lang="en-US" b="1" dirty="0" err="1" smtClean="0">
                <a:solidFill>
                  <a:srgbClr val="000000"/>
                </a:solidFill>
              </a:rPr>
              <a:t>VividCortex_Guest</a:t>
            </a:r>
            <a:r>
              <a:rPr lang="en" b="1" dirty="0" smtClean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(no password)</a:t>
            </a:r>
          </a:p>
          <a:p>
            <a:pPr marL="285750" indent="-285750">
              <a:spcBef>
                <a:spcPts val="0"/>
              </a:spcBef>
            </a:pPr>
            <a:r>
              <a:rPr lang="en-US" dirty="0" smtClean="0">
                <a:solidFill>
                  <a:srgbClr val="000000"/>
                </a:solidFill>
              </a:rPr>
              <a:t>Follow us on Twitter: @</a:t>
            </a:r>
            <a:r>
              <a:rPr lang="en-US" dirty="0" err="1" smtClean="0">
                <a:solidFill>
                  <a:srgbClr val="000000"/>
                </a:solidFill>
              </a:rPr>
              <a:t>RLadiesCville</a:t>
            </a: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83" name="Shape 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331600"/>
            <a:ext cx="2056950" cy="20711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708850" y="489875"/>
            <a:ext cx="6804300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Sponsors + Friends </a:t>
            </a:r>
            <a:r>
              <a:rPr lang="en">
                <a:solidFill>
                  <a:srgbClr val="88398A"/>
                </a:solidFill>
              </a:rPr>
              <a:t>(for now)</a:t>
            </a:r>
          </a:p>
        </p:txBody>
      </p:sp>
      <p:pic>
        <p:nvPicPr>
          <p:cNvPr id="137" name="Shape 137" descr="rstudi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850" y="1252675"/>
            <a:ext cx="1969375" cy="69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504" y="2110075"/>
            <a:ext cx="1804175" cy="12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68175" y="1168162"/>
            <a:ext cx="1542825" cy="154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9673" y="3244396"/>
            <a:ext cx="1250850" cy="12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 txBox="1"/>
          <p:nvPr/>
        </p:nvSpPr>
        <p:spPr>
          <a:xfrm>
            <a:off x="6739318" y="3086478"/>
            <a:ext cx="2075400" cy="78334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 b="1" dirty="0">
                <a:solidFill>
                  <a:srgbClr val="88398A"/>
                </a:solidFill>
              </a:rPr>
              <a:t>Look at all of this empty space!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7679" y="2593206"/>
            <a:ext cx="2669742" cy="21357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11496" y="1654291"/>
            <a:ext cx="2521527" cy="570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12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dirty="0">
                <a:solidFill>
                  <a:schemeClr val="tx1"/>
                </a:solidFill>
              </a:rPr>
              <a:t>Get involved</a:t>
            </a:r>
          </a:p>
        </p:txBody>
      </p:sp>
      <p:cxnSp>
        <p:nvCxnSpPr>
          <p:cNvPr id="174" name="Shape 174"/>
          <p:cNvCxnSpPr/>
          <p:nvPr/>
        </p:nvCxnSpPr>
        <p:spPr>
          <a:xfrm>
            <a:off x="12175" y="1947150"/>
            <a:ext cx="9130500" cy="0"/>
          </a:xfrm>
          <a:prstGeom prst="straightConnector1">
            <a:avLst/>
          </a:prstGeom>
          <a:noFill/>
          <a:ln w="38100" cap="flat" cmpd="sng">
            <a:solidFill>
              <a:srgbClr val="88398A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5" name="Shape 175"/>
          <p:cNvSpPr/>
          <p:nvPr/>
        </p:nvSpPr>
        <p:spPr>
          <a:xfrm>
            <a:off x="955650" y="18375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3911100" y="18375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6866550" y="18375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380675" y="2220625"/>
            <a:ext cx="2787300" cy="210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Clr>
                <a:srgbClr val="88398A"/>
              </a:buClr>
              <a:buSzPct val="100000"/>
              <a:buFont typeface="Helvetica Neue"/>
              <a:buChar char="●"/>
            </a:pPr>
            <a:r>
              <a:rPr lang="en" sz="1800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Join our Meetup page and attend events</a:t>
            </a:r>
          </a:p>
          <a:p>
            <a:pPr marL="457200" lvl="0" indent="-34290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buChar char="●"/>
            </a:pPr>
            <a:r>
              <a:rPr lang="en" sz="1800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Follow us on Twitter @</a:t>
            </a:r>
            <a:r>
              <a:rPr lang="en" sz="1800" dirty="0" err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RLadiesCville</a:t>
            </a:r>
            <a:endParaRPr lang="en" sz="1800" dirty="0">
              <a:solidFill>
                <a:srgbClr val="88398A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Shape 179"/>
          <p:cNvSpPr txBox="1"/>
          <p:nvPr/>
        </p:nvSpPr>
        <p:spPr>
          <a:xfrm>
            <a:off x="3215625" y="2220625"/>
            <a:ext cx="2787300" cy="210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Contribute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88398A"/>
              </a:buClr>
              <a:buSzPct val="100000"/>
              <a:buFont typeface="Helvetica Neue"/>
              <a:buChar char="●"/>
            </a:pPr>
            <a:r>
              <a:rPr lang="en" sz="1800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Join our GitHub page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88398A"/>
              </a:buClr>
              <a:buSzPct val="100000"/>
              <a:buFont typeface="Helvetica Neue"/>
              <a:buChar char="●"/>
            </a:pPr>
            <a:r>
              <a:rPr lang="en" sz="1800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Slack channel?</a:t>
            </a:r>
          </a:p>
          <a:p>
            <a:pPr marL="457200" lvl="0" indent="-34290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buChar char="●"/>
            </a:pPr>
            <a:r>
              <a:rPr lang="en" sz="1800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Ask questions</a:t>
            </a:r>
          </a:p>
        </p:txBody>
      </p:sp>
      <p:sp>
        <p:nvSpPr>
          <p:cNvPr id="180" name="Shape 180"/>
          <p:cNvSpPr txBox="1"/>
          <p:nvPr/>
        </p:nvSpPr>
        <p:spPr>
          <a:xfrm>
            <a:off x="6154600" y="2220625"/>
            <a:ext cx="2787300" cy="210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1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Organize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88398A"/>
              </a:buClr>
              <a:buSzPct val="100000"/>
              <a:buFont typeface="Helvetica Neue"/>
              <a:buChar char="●"/>
            </a:pPr>
            <a:r>
              <a:rPr lang="en" sz="1800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Lead a workshop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88398A"/>
              </a:buClr>
              <a:buSzPct val="100000"/>
              <a:buFont typeface="Helvetica Neue"/>
              <a:buChar char="●"/>
            </a:pPr>
            <a:r>
              <a:rPr lang="en" sz="1800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Give a talk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88398A"/>
              </a:buClr>
              <a:buSzPct val="100000"/>
              <a:buFont typeface="Helvetica Neue"/>
              <a:buChar char="●"/>
            </a:pPr>
            <a:r>
              <a:rPr lang="en" sz="1800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Ask your company to sponsor us</a:t>
            </a:r>
          </a:p>
          <a:p>
            <a:pPr marL="457200" lvl="0" indent="-34290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buChar char="●"/>
            </a:pPr>
            <a:r>
              <a:rPr lang="en" sz="1800" b="1" dirty="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 a co-organizer!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Agenda for today: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902550" y="1895200"/>
            <a:ext cx="7632000" cy="1878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dirty="0" smtClean="0"/>
              <a:t>Introductions</a:t>
            </a:r>
            <a:endParaRPr lang="en" dirty="0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dirty="0" smtClean="0"/>
              <a:t>The Layered Grammar of Graphics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US" dirty="0" smtClean="0"/>
              <a:t>Walkthrough: Exercises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-US" dirty="0" smtClean="0"/>
              <a:t>Questions?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-US" dirty="0" smtClean="0"/>
              <a:t>Planning for next time</a:t>
            </a:r>
            <a:endParaRPr lang="en" dirty="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</a:t>
            </a:r>
            <a:r>
              <a:rPr lang="en" dirty="0" smtClean="0"/>
              <a:t>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What is the Summer of Data science?</a:t>
            </a: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8636" y="914400"/>
            <a:ext cx="3546764" cy="266007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517200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#SoDS18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554182" y="1191491"/>
            <a:ext cx="8377382" cy="3325984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dirty="0" smtClean="0"/>
              <a:t>Created in 2017 by “Data Science Renee” AKA Renee </a:t>
            </a:r>
            <a:r>
              <a:rPr lang="en-US" dirty="0" err="1" smtClean="0"/>
              <a:t>Teate</a:t>
            </a:r>
            <a:r>
              <a:rPr lang="en-US" dirty="0" smtClean="0"/>
              <a:t> AKA @</a:t>
            </a:r>
            <a:r>
              <a:rPr lang="en-US" dirty="0" err="1" smtClean="0"/>
              <a:t>BecomingDataSci</a:t>
            </a:r>
            <a:r>
              <a:rPr lang="en-US" dirty="0" smtClean="0"/>
              <a:t> on Twitter </a:t>
            </a: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endParaRPr lang="en-US" dirty="0" smtClean="0"/>
          </a:p>
          <a:p>
            <a:pPr marL="457200" lvl="0" indent="-342900">
              <a:lnSpc>
                <a:spcPct val="115000"/>
              </a:lnSpc>
            </a:pPr>
            <a:r>
              <a:rPr lang="en-US" dirty="0"/>
              <a:t>The main </a:t>
            </a:r>
            <a:r>
              <a:rPr lang="en-US" dirty="0" smtClean="0"/>
              <a:t>goal </a:t>
            </a:r>
            <a:r>
              <a:rPr lang="en-US" dirty="0"/>
              <a:t>of the Summer of Data Science is to </a:t>
            </a:r>
            <a:r>
              <a:rPr lang="en-US" b="1" dirty="0"/>
              <a:t>learn something new </a:t>
            </a:r>
            <a:r>
              <a:rPr lang="en-US" dirty="0"/>
              <a:t>during a fixed period of time, and </a:t>
            </a:r>
            <a:r>
              <a:rPr lang="en-US" b="1" dirty="0"/>
              <a:t>share your progress</a:t>
            </a:r>
            <a:r>
              <a:rPr lang="en-US" dirty="0"/>
              <a:t> and references to </a:t>
            </a:r>
            <a:r>
              <a:rPr lang="en-US" b="1" dirty="0"/>
              <a:t>help and inspire others </a:t>
            </a:r>
            <a:r>
              <a:rPr lang="en-US" dirty="0"/>
              <a:t>(and to get help from and get inspired by others, too</a:t>
            </a:r>
            <a:r>
              <a:rPr lang="en-US" dirty="0" smtClean="0"/>
              <a:t>!)</a:t>
            </a:r>
          </a:p>
          <a:p>
            <a:pPr marL="457200" lvl="0" indent="-342900">
              <a:lnSpc>
                <a:spcPct val="115000"/>
              </a:lnSpc>
            </a:pPr>
            <a:endParaRPr lang="en-US" dirty="0"/>
          </a:p>
          <a:p>
            <a:pPr marL="457200" lvl="0" indent="-342900">
              <a:lnSpc>
                <a:spcPct val="115000"/>
              </a:lnSpc>
            </a:pPr>
            <a:r>
              <a:rPr lang="en-US" dirty="0"/>
              <a:t>For more info: https://</a:t>
            </a:r>
            <a:r>
              <a:rPr lang="en-US" dirty="0" err="1"/>
              <a:t>www.becomingadatascientist.com</a:t>
            </a:r>
            <a:r>
              <a:rPr lang="en-US" dirty="0"/>
              <a:t>/category/sods/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7701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2</a:t>
            </a:r>
            <a:r>
              <a:rPr lang="en" dirty="0" smtClean="0"/>
              <a:t>.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How is R-Ladies </a:t>
            </a:r>
            <a:r>
              <a:rPr lang="en-US" dirty="0" err="1" smtClean="0"/>
              <a:t>Cville</a:t>
            </a:r>
            <a:r>
              <a:rPr lang="en-US" dirty="0" smtClean="0"/>
              <a:t> participating?</a:t>
            </a:r>
            <a:endParaRPr lang="e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7531" y="1330036"/>
            <a:ext cx="1801091" cy="180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129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4471102" cy="85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 smtClean="0">
                <a:solidFill>
                  <a:srgbClr val="88398A"/>
                </a:solidFill>
              </a:rPr>
              <a:t>R4DS </a:t>
            </a:r>
            <a:r>
              <a:rPr lang="en-US" sz="3600" smtClean="0">
                <a:solidFill>
                  <a:srgbClr val="88398A"/>
                </a:solidFill>
              </a:rPr>
              <a:t>Book Club</a:t>
            </a:r>
            <a:endParaRPr lang="en" sz="3600" dirty="0">
              <a:solidFill>
                <a:srgbClr val="88398A"/>
              </a:solidFill>
            </a:endParaRPr>
          </a:p>
        </p:txBody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554182" y="1191491"/>
            <a:ext cx="4978400" cy="3325984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endParaRPr lang="en-US" dirty="0" smtClean="0"/>
          </a:p>
          <a:p>
            <a:pPr marL="457200" lvl="0" indent="-342900">
              <a:lnSpc>
                <a:spcPct val="115000"/>
              </a:lnSpc>
            </a:pPr>
            <a:r>
              <a:rPr lang="en-US" dirty="0" smtClean="0"/>
              <a:t>We</a:t>
            </a:r>
            <a:r>
              <a:rPr lang="mr-IN" dirty="0" smtClean="0"/>
              <a:t>’</a:t>
            </a:r>
            <a:r>
              <a:rPr lang="en-US" dirty="0" smtClean="0"/>
              <a:t>re going to work through </a:t>
            </a:r>
            <a:r>
              <a:rPr lang="en-US" b="1" dirty="0" smtClean="0"/>
              <a:t>R for Data Science </a:t>
            </a:r>
            <a:r>
              <a:rPr lang="en-US" dirty="0" smtClean="0"/>
              <a:t>together!</a:t>
            </a:r>
          </a:p>
          <a:p>
            <a:pPr marL="457200" lvl="0" indent="-342900">
              <a:lnSpc>
                <a:spcPct val="115000"/>
              </a:lnSpc>
            </a:pPr>
            <a:r>
              <a:rPr lang="en-US" dirty="0" smtClean="0"/>
              <a:t>The book </a:t>
            </a:r>
            <a:r>
              <a:rPr lang="en-US" dirty="0"/>
              <a:t>is available for free online: </a:t>
            </a:r>
            <a:r>
              <a:rPr lang="en-US" dirty="0">
                <a:hlinkClick r:id="rId3"/>
              </a:rPr>
              <a:t>http://r4ds.had.co.nz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457200" lvl="0" indent="-342900">
              <a:lnSpc>
                <a:spcPct val="115000"/>
              </a:lnSpc>
            </a:pPr>
            <a:r>
              <a:rPr lang="en-US" dirty="0" smtClean="0"/>
              <a:t>Hard copies available from Amazon ($20)</a:t>
            </a:r>
          </a:p>
          <a:p>
            <a:pPr marL="457200" indent="-342900">
              <a:lnSpc>
                <a:spcPct val="115000"/>
              </a:lnSpc>
            </a:pPr>
            <a:r>
              <a:rPr lang="en-US" dirty="0"/>
              <a:t>The goal is to tackle one chapter every two </a:t>
            </a:r>
            <a:r>
              <a:rPr lang="en-US" dirty="0" smtClean="0"/>
              <a:t>weeks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3022" y="1469028"/>
            <a:ext cx="1849124" cy="277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526850"/>
      </p:ext>
    </p:extLst>
  </p:cSld>
  <p:clrMapOvr>
    <a:masterClrMapping/>
  </p:clrMapOvr>
</p:sld>
</file>

<file path=ppt/theme/theme1.xml><?xml version="1.0" encoding="utf-8"?>
<a:theme xmlns:a="http://schemas.openxmlformats.org/drawingml/2006/main" name="R-Ladi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821</Words>
  <Application>Microsoft Macintosh PowerPoint</Application>
  <PresentationFormat>On-screen Show (16:9)</PresentationFormat>
  <Paragraphs>105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Courier</vt:lpstr>
      <vt:lpstr>Helvetica Neue</vt:lpstr>
      <vt:lpstr>Lucida Handwriting</vt:lpstr>
      <vt:lpstr>Titillium Web</vt:lpstr>
      <vt:lpstr>Arial</vt:lpstr>
      <vt:lpstr>R-Ladies Template</vt:lpstr>
      <vt:lpstr>Summer of Data Science Book Club Ch. 1: Data Visualization with ggplot2</vt:lpstr>
      <vt:lpstr>Welcome!</vt:lpstr>
      <vt:lpstr>Sponsors + Friends (for now)</vt:lpstr>
      <vt:lpstr>Get involved</vt:lpstr>
      <vt:lpstr>Agenda for today:</vt:lpstr>
      <vt:lpstr>1. What is the Summer of Data science?</vt:lpstr>
      <vt:lpstr>#SoDS18</vt:lpstr>
      <vt:lpstr>2. How is R-Ladies Cville participating?</vt:lpstr>
      <vt:lpstr>R4DS Book Club</vt:lpstr>
      <vt:lpstr>The Layered Grammar of Graphics</vt:lpstr>
      <vt:lpstr>ggplot2</vt:lpstr>
      <vt:lpstr>Aesthetic Mappings</vt:lpstr>
      <vt:lpstr>Facets</vt:lpstr>
      <vt:lpstr>Geometric Objects</vt:lpstr>
      <vt:lpstr>Statistical Transformations</vt:lpstr>
      <vt:lpstr>Coordinate Systems</vt:lpstr>
      <vt:lpstr>Next Steps</vt:lpstr>
      <vt:lpstr>Find us online!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Launching  R-Ladies Charlottesville</dc:title>
  <cp:lastModifiedBy>Samantha Toet</cp:lastModifiedBy>
  <cp:revision>20</cp:revision>
  <dcterms:modified xsi:type="dcterms:W3CDTF">2018-07-02T21:29:46Z</dcterms:modified>
</cp:coreProperties>
</file>